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4"/>
  </p:notesMasterIdLst>
  <p:sldIdLst>
    <p:sldId id="295" r:id="rId2"/>
    <p:sldId id="300" r:id="rId3"/>
  </p:sldIdLst>
  <p:sldSz cx="9906000" cy="6858000" type="A4"/>
  <p:notesSz cx="6858000" cy="9144000"/>
  <p:embeddedFontLst>
    <p:embeddedFont>
      <p:font typeface="맑은 고딕" panose="020B0503020000020004" pitchFamily="34" charset="-127"/>
      <p:regular r:id="rId5"/>
      <p:bold r:id="rId6"/>
    </p:embeddedFont>
    <p:embeddedFont>
      <p:font typeface="Arial Black" panose="020B0604020202020204" pitchFamily="34" charset="0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12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D2D2D2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432" y="152"/>
      </p:cViewPr>
      <p:guideLst>
        <p:guide pos="312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943447-E39D-4DD5-958D-B923A3188061}" type="datetimeFigureOut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42BEFA-21B3-4CC9-B96F-B65D600002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632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E5C92-4E68-41CB-87F9-A730F8CC15D1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277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B849E-AA98-48B9-9CE6-D7176260A261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271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1ED13-A260-4499-BF83-377BE72235C7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947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B9302-2D61-4076-B78C-980A1AA48935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010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9162E-6284-4C9F-AA12-1A73E2492EC6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64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1220A-AF3B-4A73-95A8-0AA34839F4DD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14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D59AE-E65A-40BF-BE0D-6FAFB1CF7535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855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D6228-04A1-4884-B1CF-3A6D8C918D96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76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B1828-A350-43C8-BEBF-FEEFD2C76B83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611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BB404-E2F2-47D1-B3C3-B6E5ABDF9168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292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3C5D-7AF7-44C9-94AE-4476788D7FEE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56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A5811-318D-4B25-8BDD-F3F6D9197525}" type="datetime1">
              <a:rPr lang="ko-KR" altLang="en-US" smtClean="0"/>
              <a:t>2020. 4. 29.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57DA9-D061-434C-A620-33FE0A54C4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803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9B8109-98C8-45ED-98AE-19144C2509CC}"/>
              </a:ext>
            </a:extLst>
          </p:cNvPr>
          <p:cNvGrpSpPr/>
          <p:nvPr/>
        </p:nvGrpSpPr>
        <p:grpSpPr>
          <a:xfrm>
            <a:off x="0" y="-558195"/>
            <a:ext cx="1354649" cy="1416192"/>
            <a:chOff x="1090298" y="2985327"/>
            <a:chExt cx="1636294" cy="1748589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4429016-CDC7-49C1-A367-298631C2D99E}"/>
                </a:ext>
              </a:extLst>
            </p:cNvPr>
            <p:cNvSpPr/>
            <p:nvPr/>
          </p:nvSpPr>
          <p:spPr>
            <a:xfrm rot="18479529">
              <a:off x="1034150" y="3041475"/>
              <a:ext cx="1748589" cy="1636294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5B5533A-04FC-4281-958F-2EA4DD23FFD0}"/>
                </a:ext>
              </a:extLst>
            </p:cNvPr>
            <p:cNvSpPr/>
            <p:nvPr/>
          </p:nvSpPr>
          <p:spPr>
            <a:xfrm rot="17778217">
              <a:off x="1338908" y="3345080"/>
              <a:ext cx="1355078" cy="1409844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4C3FFEF-B461-4F71-BB53-7DFD2D17D947}"/>
                </a:ext>
              </a:extLst>
            </p:cNvPr>
            <p:cNvSpPr txBox="1"/>
            <p:nvPr/>
          </p:nvSpPr>
          <p:spPr>
            <a:xfrm>
              <a:off x="1409017" y="3645920"/>
              <a:ext cx="1276540" cy="1026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>
                      <a:lumMod val="95000"/>
                    </a:schemeClr>
                  </a:solidFill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03</a:t>
              </a:r>
              <a:endParaRPr lang="ko-KR" altLang="en-US" sz="4800" dirty="0">
                <a:solidFill>
                  <a:schemeClr val="bg1">
                    <a:lumMod val="9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D48BC80-712C-4C12-B335-6F8B2726469D}"/>
              </a:ext>
            </a:extLst>
          </p:cNvPr>
          <p:cNvSpPr txBox="1"/>
          <p:nvPr/>
        </p:nvSpPr>
        <p:spPr>
          <a:xfrm>
            <a:off x="1584126" y="158461"/>
            <a:ext cx="646521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defRPr/>
            </a:pPr>
            <a:r>
              <a:rPr kumimoji="1" lang="ko-KR" altLang="en-US" sz="2400" kern="0" spc="-100" dirty="0">
                <a:solidFill>
                  <a:srgbClr val="002060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분석결과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1640E67-CA10-41DA-85AA-B6616694AAFD}"/>
              </a:ext>
            </a:extLst>
          </p:cNvPr>
          <p:cNvGrpSpPr/>
          <p:nvPr/>
        </p:nvGrpSpPr>
        <p:grpSpPr>
          <a:xfrm>
            <a:off x="8442672" y="30751"/>
            <a:ext cx="1477269" cy="307777"/>
            <a:chOff x="8485802" y="4873"/>
            <a:chExt cx="1477269" cy="3077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5118D0-C239-4E43-B03A-6CB31B1CBB13}"/>
                </a:ext>
              </a:extLst>
            </p:cNvPr>
            <p:cNvSpPr txBox="1"/>
            <p:nvPr/>
          </p:nvSpPr>
          <p:spPr>
            <a:xfrm>
              <a:off x="8675539" y="4873"/>
              <a:ext cx="12875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(</a:t>
              </a:r>
              <a:r>
                <a:rPr lang="ko-KR" altLang="en-US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주</a:t>
              </a:r>
              <a:r>
                <a:rPr lang="en-US" altLang="ko-KR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) PDP-One</a:t>
              </a:r>
              <a:endParaRPr lang="ko-KR" altLang="en-US" sz="1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87D2D921-73AC-45EA-96B4-1D1E8B7592EE}"/>
                </a:ext>
              </a:extLst>
            </p:cNvPr>
            <p:cNvGrpSpPr/>
            <p:nvPr/>
          </p:nvGrpSpPr>
          <p:grpSpPr>
            <a:xfrm>
              <a:off x="8485802" y="79737"/>
              <a:ext cx="252766" cy="154383"/>
              <a:chOff x="5943600" y="517585"/>
              <a:chExt cx="364310" cy="222511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AA0E04B-2226-4D80-B9C2-4ED06D49FF98}"/>
                  </a:ext>
                </a:extLst>
              </p:cNvPr>
              <p:cNvSpPr/>
              <p:nvPr/>
            </p:nvSpPr>
            <p:spPr>
              <a:xfrm>
                <a:off x="5943600" y="517585"/>
                <a:ext cx="222511" cy="222511"/>
              </a:xfrm>
              <a:prstGeom prst="ellipse">
                <a:avLst/>
              </a:prstGeom>
              <a:solidFill>
                <a:srgbClr val="002060">
                  <a:alpha val="4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F08712B1-066C-4C83-A615-EC0B654B7B06}"/>
                  </a:ext>
                </a:extLst>
              </p:cNvPr>
              <p:cNvSpPr/>
              <p:nvPr/>
            </p:nvSpPr>
            <p:spPr>
              <a:xfrm>
                <a:off x="6085399" y="517585"/>
                <a:ext cx="222511" cy="222511"/>
              </a:xfrm>
              <a:prstGeom prst="ellipse">
                <a:avLst/>
              </a:prstGeom>
              <a:solidFill>
                <a:srgbClr val="7030A0">
                  <a:alpha val="4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1D489D1-951A-4C0F-8838-F6BD652E964D}"/>
              </a:ext>
            </a:extLst>
          </p:cNvPr>
          <p:cNvSpPr txBox="1"/>
          <p:nvPr/>
        </p:nvSpPr>
        <p:spPr>
          <a:xfrm>
            <a:off x="2819792" y="21628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영향인자</a:t>
            </a:r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선정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D399257-5A18-450F-86FD-D6B0705C26EA}"/>
              </a:ext>
            </a:extLst>
          </p:cNvPr>
          <p:cNvSpPr/>
          <p:nvPr/>
        </p:nvSpPr>
        <p:spPr>
          <a:xfrm>
            <a:off x="674270" y="1237969"/>
            <a:ext cx="8557459" cy="4945432"/>
          </a:xfrm>
          <a:prstGeom prst="rect">
            <a:avLst/>
          </a:prstGeom>
          <a:solidFill>
            <a:schemeClr val="bg1">
              <a:lumMod val="6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B5D9840-5549-45BE-8A65-981CB3E77EA7}"/>
              </a:ext>
            </a:extLst>
          </p:cNvPr>
          <p:cNvSpPr txBox="1"/>
          <p:nvPr/>
        </p:nvSpPr>
        <p:spPr>
          <a:xfrm>
            <a:off x="9561347" y="6488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rial Black" panose="020B0A04020102020204" pitchFamily="34" charset="0"/>
              </a:rPr>
              <a:t>7</a:t>
            </a:r>
            <a:endParaRPr lang="ko-KR" altLang="en-US" dirty="0">
              <a:latin typeface="Arial Black" panose="020B0A04020102020204" pitchFamily="34" charset="0"/>
            </a:endParaRPr>
          </a:p>
        </p:txBody>
      </p:sp>
      <p:sp>
        <p:nvSpPr>
          <p:cNvPr id="31" name="사각형: 잘린 한쪽 모서리 43">
            <a:extLst>
              <a:ext uri="{FF2B5EF4-FFF2-40B4-BE49-F238E27FC236}">
                <a16:creationId xmlns:a16="http://schemas.microsoft.com/office/drawing/2014/main" id="{F8612570-8623-BD4C-B37D-BDFA1699E858}"/>
              </a:ext>
            </a:extLst>
          </p:cNvPr>
          <p:cNvSpPr/>
          <p:nvPr/>
        </p:nvSpPr>
        <p:spPr>
          <a:xfrm rot="10800000" flipH="1">
            <a:off x="1530899" y="2058635"/>
            <a:ext cx="3059089" cy="1721067"/>
          </a:xfrm>
          <a:prstGeom prst="snip1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사각형: 둥근 모서리 29">
            <a:extLst>
              <a:ext uri="{FF2B5EF4-FFF2-40B4-BE49-F238E27FC236}">
                <a16:creationId xmlns:a16="http://schemas.microsoft.com/office/drawing/2014/main" id="{E1457DC7-2F3D-3C43-89E0-8DEE54614869}"/>
              </a:ext>
            </a:extLst>
          </p:cNvPr>
          <p:cNvSpPr/>
          <p:nvPr/>
        </p:nvSpPr>
        <p:spPr>
          <a:xfrm>
            <a:off x="3624370" y="1430682"/>
            <a:ext cx="2384729" cy="357711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ore-KR" altLang="en-US" sz="14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기술 논문</a:t>
            </a:r>
            <a:endParaRPr lang="ko-KR" altLang="en-US" sz="1400" dirty="0">
              <a:latin typeface="나눔스퀘어OTF_ac Bold" panose="020B0600000101010101" pitchFamily="34" charset="-127"/>
              <a:ea typeface="나눔스퀘어OTF_ac Bold" panose="020B0600000101010101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47AD93-8863-A044-AA73-C8FF88EEB7C4}"/>
              </a:ext>
            </a:extLst>
          </p:cNvPr>
          <p:cNvSpPr txBox="1"/>
          <p:nvPr/>
        </p:nvSpPr>
        <p:spPr>
          <a:xfrm>
            <a:off x="1617586" y="2377110"/>
            <a:ext cx="285362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BUS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전극은 현상 공정 후에 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under-cut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이 생길 수 있으며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under-cut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은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edge-curl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을 야기한다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  <a:p>
            <a:pPr algn="ctr"/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이러한 문제점은 유전체 형성 과정에 영향을 끼친다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  <a:p>
            <a:pPr algn="ctr"/>
            <a:endParaRPr lang="en-US" altLang="ko-KR" sz="900" dirty="0"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pPr algn="ctr"/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유전체 소성 시에 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neck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형성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고립 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pore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형성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평탄화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900" dirty="0" err="1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황변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현상 등의 문제점이 발생할 수 있고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이는 유전체 품질에 영향을 끼친다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</p:txBody>
      </p:sp>
      <p:sp>
        <p:nvSpPr>
          <p:cNvPr id="35" name="사각형: 잘린 한쪽 모서리 43">
            <a:extLst>
              <a:ext uri="{FF2B5EF4-FFF2-40B4-BE49-F238E27FC236}">
                <a16:creationId xmlns:a16="http://schemas.microsoft.com/office/drawing/2014/main" id="{218B2561-F3AC-D74F-AE64-ED829C53D493}"/>
              </a:ext>
            </a:extLst>
          </p:cNvPr>
          <p:cNvSpPr/>
          <p:nvPr/>
        </p:nvSpPr>
        <p:spPr>
          <a:xfrm rot="10800000" flipH="1">
            <a:off x="5178115" y="2070499"/>
            <a:ext cx="3059088" cy="1713142"/>
          </a:xfrm>
          <a:prstGeom prst="snip1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9727E3-3E6D-374C-A01F-5D3C0AB854B6}"/>
              </a:ext>
            </a:extLst>
          </p:cNvPr>
          <p:cNvSpPr txBox="1"/>
          <p:nvPr/>
        </p:nvSpPr>
        <p:spPr>
          <a:xfrm>
            <a:off x="5383584" y="2465404"/>
            <a:ext cx="2648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유전체는 방전 공간을 중화하며 전류를 제어하는 역할을 수행한다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  <a:p>
            <a:pPr algn="ctr"/>
            <a:endParaRPr lang="en-US" altLang="ko-KR" sz="900" dirty="0"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pPr algn="ctr"/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유전체가 이와 같은 문제점으로 인해 전류를 제어하지 못하면 전극 손상으로 인해 결함이 발생할 수 있다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</p:txBody>
      </p:sp>
      <p:sp>
        <p:nvSpPr>
          <p:cNvPr id="37" name="사각형: 잘린 한쪽 모서리 43">
            <a:extLst>
              <a:ext uri="{FF2B5EF4-FFF2-40B4-BE49-F238E27FC236}">
                <a16:creationId xmlns:a16="http://schemas.microsoft.com/office/drawing/2014/main" id="{D36967BE-DED2-C246-AD5D-EE4019AD97C6}"/>
              </a:ext>
            </a:extLst>
          </p:cNvPr>
          <p:cNvSpPr/>
          <p:nvPr/>
        </p:nvSpPr>
        <p:spPr>
          <a:xfrm rot="10800000" flipH="1">
            <a:off x="5178115" y="4065748"/>
            <a:ext cx="3059088" cy="1713142"/>
          </a:xfrm>
          <a:prstGeom prst="snip1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잘린 한쪽 모서리 43">
            <a:extLst>
              <a:ext uri="{FF2B5EF4-FFF2-40B4-BE49-F238E27FC236}">
                <a16:creationId xmlns:a16="http://schemas.microsoft.com/office/drawing/2014/main" id="{FFAE0AB8-BD9A-904C-851C-20DEE89C3E44}"/>
              </a:ext>
            </a:extLst>
          </p:cNvPr>
          <p:cNvSpPr/>
          <p:nvPr/>
        </p:nvSpPr>
        <p:spPr>
          <a:xfrm rot="10800000" flipH="1">
            <a:off x="1530900" y="4065748"/>
            <a:ext cx="3059088" cy="1713142"/>
          </a:xfrm>
          <a:prstGeom prst="snip1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5FD461-08B0-8048-B458-9D1BF1329B08}"/>
              </a:ext>
            </a:extLst>
          </p:cNvPr>
          <p:cNvSpPr txBox="1"/>
          <p:nvPr/>
        </p:nvSpPr>
        <p:spPr>
          <a:xfrm>
            <a:off x="1736368" y="4599153"/>
            <a:ext cx="2648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황변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현상은 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bus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전극의 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Ag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가 유전체로 확산되어 임의의 원소와 환원되어 패널 외관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투과율과 </a:t>
            </a:r>
            <a:r>
              <a:rPr lang="ko-KR" altLang="en-US" sz="900" dirty="0" err="1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내전압</a:t>
            </a:r>
            <a:r>
              <a:rPr lang="ko-KR" altLang="en-US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특성에 영향을 끼치므로 엄격히 다루어야 하는 품질 항목이다</a:t>
            </a:r>
            <a:r>
              <a:rPr lang="en-US" altLang="ko-KR" sz="900" dirty="0"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9299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9B8109-98C8-45ED-98AE-19144C2509CC}"/>
              </a:ext>
            </a:extLst>
          </p:cNvPr>
          <p:cNvGrpSpPr/>
          <p:nvPr/>
        </p:nvGrpSpPr>
        <p:grpSpPr>
          <a:xfrm>
            <a:off x="0" y="-558195"/>
            <a:ext cx="1354649" cy="1416192"/>
            <a:chOff x="1090298" y="2985327"/>
            <a:chExt cx="1636294" cy="1748589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4429016-CDC7-49C1-A367-298631C2D99E}"/>
                </a:ext>
              </a:extLst>
            </p:cNvPr>
            <p:cNvSpPr/>
            <p:nvPr/>
          </p:nvSpPr>
          <p:spPr>
            <a:xfrm rot="18479529">
              <a:off x="1034150" y="3041475"/>
              <a:ext cx="1748589" cy="1636294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5B5533A-04FC-4281-958F-2EA4DD23FFD0}"/>
                </a:ext>
              </a:extLst>
            </p:cNvPr>
            <p:cNvSpPr/>
            <p:nvPr/>
          </p:nvSpPr>
          <p:spPr>
            <a:xfrm rot="17778217">
              <a:off x="1338908" y="3345080"/>
              <a:ext cx="1355078" cy="1409844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4C3FFEF-B461-4F71-BB53-7DFD2D17D947}"/>
                </a:ext>
              </a:extLst>
            </p:cNvPr>
            <p:cNvSpPr txBox="1"/>
            <p:nvPr/>
          </p:nvSpPr>
          <p:spPr>
            <a:xfrm>
              <a:off x="1409017" y="3645920"/>
              <a:ext cx="1276540" cy="1026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>
                      <a:lumMod val="95000"/>
                    </a:schemeClr>
                  </a:solidFill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03</a:t>
              </a:r>
              <a:endParaRPr lang="ko-KR" altLang="en-US" sz="4800" dirty="0">
                <a:solidFill>
                  <a:schemeClr val="bg1">
                    <a:lumMod val="9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D48BC80-712C-4C12-B335-6F8B2726469D}"/>
              </a:ext>
            </a:extLst>
          </p:cNvPr>
          <p:cNvSpPr txBox="1"/>
          <p:nvPr/>
        </p:nvSpPr>
        <p:spPr>
          <a:xfrm>
            <a:off x="1584126" y="158461"/>
            <a:ext cx="6465218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defRPr/>
            </a:pPr>
            <a:r>
              <a:rPr kumimoji="1" lang="ko-KR" altLang="en-US" sz="2400" kern="0" spc="-100" dirty="0">
                <a:solidFill>
                  <a:srgbClr val="002060"/>
                </a:solidFill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분석결과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1640E67-CA10-41DA-85AA-B6616694AAFD}"/>
              </a:ext>
            </a:extLst>
          </p:cNvPr>
          <p:cNvGrpSpPr/>
          <p:nvPr/>
        </p:nvGrpSpPr>
        <p:grpSpPr>
          <a:xfrm>
            <a:off x="8442672" y="30751"/>
            <a:ext cx="1477269" cy="307777"/>
            <a:chOff x="8485802" y="4873"/>
            <a:chExt cx="1477269" cy="3077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5118D0-C239-4E43-B03A-6CB31B1CBB13}"/>
                </a:ext>
              </a:extLst>
            </p:cNvPr>
            <p:cNvSpPr txBox="1"/>
            <p:nvPr/>
          </p:nvSpPr>
          <p:spPr>
            <a:xfrm>
              <a:off x="8675539" y="4873"/>
              <a:ext cx="12875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dist"/>
              <a:r>
                <a:rPr lang="en-US" altLang="ko-KR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(</a:t>
              </a:r>
              <a:r>
                <a:rPr lang="ko-KR" altLang="en-US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주</a:t>
              </a:r>
              <a:r>
                <a:rPr lang="en-US" altLang="ko-KR" sz="1400" dirty="0">
                  <a:latin typeface="나눔스퀘어OTF_ac ExtraBold" panose="020B0600000101010101" pitchFamily="34" charset="-127"/>
                  <a:ea typeface="나눔스퀘어OTF_ac ExtraBold" panose="020B0600000101010101" pitchFamily="34" charset="-127"/>
                </a:rPr>
                <a:t>) PDP-One</a:t>
              </a:r>
              <a:endParaRPr lang="ko-KR" altLang="en-US" sz="14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87D2D921-73AC-45EA-96B4-1D1E8B7592EE}"/>
                </a:ext>
              </a:extLst>
            </p:cNvPr>
            <p:cNvGrpSpPr/>
            <p:nvPr/>
          </p:nvGrpSpPr>
          <p:grpSpPr>
            <a:xfrm>
              <a:off x="8485802" y="79737"/>
              <a:ext cx="252766" cy="154383"/>
              <a:chOff x="5943600" y="517585"/>
              <a:chExt cx="364310" cy="222511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AA0E04B-2226-4D80-B9C2-4ED06D49FF98}"/>
                  </a:ext>
                </a:extLst>
              </p:cNvPr>
              <p:cNvSpPr/>
              <p:nvPr/>
            </p:nvSpPr>
            <p:spPr>
              <a:xfrm>
                <a:off x="5943600" y="517585"/>
                <a:ext cx="222511" cy="222511"/>
              </a:xfrm>
              <a:prstGeom prst="ellipse">
                <a:avLst/>
              </a:prstGeom>
              <a:solidFill>
                <a:srgbClr val="002060">
                  <a:alpha val="4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F08712B1-066C-4C83-A615-EC0B654B7B06}"/>
                  </a:ext>
                </a:extLst>
              </p:cNvPr>
              <p:cNvSpPr/>
              <p:nvPr/>
            </p:nvSpPr>
            <p:spPr>
              <a:xfrm>
                <a:off x="6085399" y="517585"/>
                <a:ext cx="222511" cy="222511"/>
              </a:xfrm>
              <a:prstGeom prst="ellipse">
                <a:avLst/>
              </a:prstGeom>
              <a:solidFill>
                <a:srgbClr val="7030A0">
                  <a:alpha val="4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1D489D1-951A-4C0F-8838-F6BD652E964D}"/>
              </a:ext>
            </a:extLst>
          </p:cNvPr>
          <p:cNvSpPr txBox="1"/>
          <p:nvPr/>
        </p:nvSpPr>
        <p:spPr>
          <a:xfrm>
            <a:off x="2819792" y="21628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영향인자</a:t>
            </a:r>
            <a:r>
              <a:rPr lang="ko-KR" altLang="en-US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선정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D399257-5A18-450F-86FD-D6B0705C26EA}"/>
              </a:ext>
            </a:extLst>
          </p:cNvPr>
          <p:cNvSpPr/>
          <p:nvPr/>
        </p:nvSpPr>
        <p:spPr>
          <a:xfrm>
            <a:off x="674270" y="1237969"/>
            <a:ext cx="8557459" cy="4945432"/>
          </a:xfrm>
          <a:prstGeom prst="rect">
            <a:avLst/>
          </a:prstGeom>
          <a:solidFill>
            <a:schemeClr val="bg1">
              <a:lumMod val="65000"/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사각형: 잘린 한쪽 모서리 63">
            <a:extLst>
              <a:ext uri="{FF2B5EF4-FFF2-40B4-BE49-F238E27FC236}">
                <a16:creationId xmlns:a16="http://schemas.microsoft.com/office/drawing/2014/main" id="{1E021347-E1C4-4033-A0D9-598CCCE25FED}"/>
              </a:ext>
            </a:extLst>
          </p:cNvPr>
          <p:cNvSpPr/>
          <p:nvPr/>
        </p:nvSpPr>
        <p:spPr>
          <a:xfrm rot="10800000" flipH="1">
            <a:off x="4512733" y="4285381"/>
            <a:ext cx="4105380" cy="1699929"/>
          </a:xfrm>
          <a:prstGeom prst="snip1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제목 1">
            <a:extLst>
              <a:ext uri="{FF2B5EF4-FFF2-40B4-BE49-F238E27FC236}">
                <a16:creationId xmlns:a16="http://schemas.microsoft.com/office/drawing/2014/main" id="{474DA65B-6A24-453B-A636-5D1AB3C8DDD1}"/>
              </a:ext>
            </a:extLst>
          </p:cNvPr>
          <p:cNvSpPr>
            <a:spLocks noGrp="1"/>
          </p:cNvSpPr>
          <p:nvPr/>
        </p:nvSpPr>
        <p:spPr>
          <a:xfrm>
            <a:off x="3868817" y="1312688"/>
            <a:ext cx="1895835" cy="436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b="1" dirty="0"/>
              <a:t>&lt;</a:t>
            </a:r>
            <a:r>
              <a:rPr lang="ko-KR" altLang="en-US" sz="1400" b="1" dirty="0"/>
              <a:t>트리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종 검정 결과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D3D400BE-CDD1-413A-96E0-9B866830987B}"/>
              </a:ext>
            </a:extLst>
          </p:cNvPr>
          <p:cNvGrpSpPr/>
          <p:nvPr/>
        </p:nvGrpSpPr>
        <p:grpSpPr>
          <a:xfrm>
            <a:off x="1304281" y="1742721"/>
            <a:ext cx="7297436" cy="1913048"/>
            <a:chOff x="583591" y="3290475"/>
            <a:chExt cx="11291392" cy="3446608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9EC1516-6E56-488A-964F-2CD21B650D20}"/>
                </a:ext>
              </a:extLst>
            </p:cNvPr>
            <p:cNvGrpSpPr/>
            <p:nvPr/>
          </p:nvGrpSpPr>
          <p:grpSpPr>
            <a:xfrm>
              <a:off x="645007" y="3290475"/>
              <a:ext cx="11229976" cy="3446608"/>
              <a:chOff x="481011" y="1825625"/>
              <a:chExt cx="11229976" cy="3446608"/>
            </a:xfrm>
          </p:grpSpPr>
          <p:pic>
            <p:nvPicPr>
              <p:cNvPr id="71" name="그림 70">
                <a:extLst>
                  <a:ext uri="{FF2B5EF4-FFF2-40B4-BE49-F238E27FC236}">
                    <a16:creationId xmlns:a16="http://schemas.microsoft.com/office/drawing/2014/main" id="{AA623939-C17B-4A7A-871B-16B37D43F3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b="90580"/>
              <a:stretch/>
            </p:blipFill>
            <p:spPr>
              <a:xfrm>
                <a:off x="481012" y="1825625"/>
                <a:ext cx="11229975" cy="450436"/>
              </a:xfrm>
              <a:prstGeom prst="rect">
                <a:avLst/>
              </a:prstGeom>
            </p:spPr>
          </p:pic>
          <p:pic>
            <p:nvPicPr>
              <p:cNvPr id="72" name="그림 71">
                <a:extLst>
                  <a:ext uri="{FF2B5EF4-FFF2-40B4-BE49-F238E27FC236}">
                    <a16:creationId xmlns:a16="http://schemas.microsoft.com/office/drawing/2014/main" id="{F150F46A-CA3C-4D9F-BEEE-F992416136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0345" b="5604"/>
              <a:stretch/>
            </p:blipFill>
            <p:spPr>
              <a:xfrm>
                <a:off x="481011" y="2209588"/>
                <a:ext cx="11229975" cy="3062645"/>
              </a:xfrm>
              <a:prstGeom prst="rect">
                <a:avLst/>
              </a:prstGeom>
            </p:spPr>
          </p:pic>
        </p:grpSp>
        <p:sp>
          <p:nvSpPr>
            <p:cNvPr id="68" name="사각형: 둥근 모서리 67">
              <a:extLst>
                <a:ext uri="{FF2B5EF4-FFF2-40B4-BE49-F238E27FC236}">
                  <a16:creationId xmlns:a16="http://schemas.microsoft.com/office/drawing/2014/main" id="{B0EB5F8D-BDC0-40D9-A054-993AE4BC4646}"/>
                </a:ext>
              </a:extLst>
            </p:cNvPr>
            <p:cNvSpPr/>
            <p:nvPr/>
          </p:nvSpPr>
          <p:spPr>
            <a:xfrm>
              <a:off x="583591" y="3791229"/>
              <a:ext cx="11229974" cy="273875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2C1B2BBA-C204-417A-A4AA-51B15A032746}"/>
                </a:ext>
              </a:extLst>
            </p:cNvPr>
            <p:cNvSpPr/>
            <p:nvPr/>
          </p:nvSpPr>
          <p:spPr>
            <a:xfrm>
              <a:off x="583591" y="4073041"/>
              <a:ext cx="11229974" cy="273875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2375423D-C82D-4B76-9B34-EA670694C892}"/>
                </a:ext>
              </a:extLst>
            </p:cNvPr>
            <p:cNvSpPr/>
            <p:nvPr/>
          </p:nvSpPr>
          <p:spPr>
            <a:xfrm>
              <a:off x="583591" y="4696312"/>
              <a:ext cx="11229974" cy="273875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73" name="제목 1">
            <a:extLst>
              <a:ext uri="{FF2B5EF4-FFF2-40B4-BE49-F238E27FC236}">
                <a16:creationId xmlns:a16="http://schemas.microsoft.com/office/drawing/2014/main" id="{A272B0F6-BAC3-427F-9202-DD9BD8F37514}"/>
              </a:ext>
            </a:extLst>
          </p:cNvPr>
          <p:cNvSpPr>
            <a:spLocks noGrp="1"/>
          </p:cNvSpPr>
          <p:nvPr/>
        </p:nvSpPr>
        <p:spPr>
          <a:xfrm>
            <a:off x="1654659" y="3746046"/>
            <a:ext cx="2319674" cy="436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400" b="1" dirty="0"/>
              <a:t>&lt;</a:t>
            </a:r>
            <a:r>
              <a:rPr lang="ko-KR" altLang="en-US" sz="1400" b="1" dirty="0"/>
              <a:t>로지스틱 회귀분석 결과</a:t>
            </a:r>
            <a:r>
              <a:rPr lang="en-US" altLang="ko-KR" sz="1400" b="1" dirty="0"/>
              <a:t>&gt;</a:t>
            </a:r>
            <a:endParaRPr lang="ko-KR" altLang="en-US" sz="1400" b="1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83098EC-6A4E-4C44-AB87-5C7ADB70E1F5}"/>
              </a:ext>
            </a:extLst>
          </p:cNvPr>
          <p:cNvSpPr txBox="1"/>
          <p:nvPr/>
        </p:nvSpPr>
        <p:spPr>
          <a:xfrm>
            <a:off x="4493292" y="4600078"/>
            <a:ext cx="4105381" cy="1192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BUS_DEVELOP_TEMP_TANK2(BUS </a:t>
            </a:r>
            <a:r>
              <a:rPr lang="ko-KR" altLang="en-US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공정 현상 온도</a:t>
            </a: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DIELEC_FIRE_EXHAUST_HEAT5 (</a:t>
            </a:r>
            <a:r>
              <a:rPr lang="ko-KR" altLang="en-US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유전체 소성 배기량</a:t>
            </a: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AG_RTD_TEMP_GLASS_OUT(AG RTD</a:t>
            </a:r>
            <a:r>
              <a:rPr lang="ko-KR" altLang="en-US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공정</a:t>
            </a: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 </a:t>
            </a:r>
            <a:r>
              <a:rPr lang="ko-KR" altLang="en-US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배출 온도</a:t>
            </a:r>
            <a:r>
              <a:rPr lang="en-US" altLang="ko-KR" sz="1300" dirty="0">
                <a:latin typeface="나눔스퀘어OTF_ac Bold" panose="020B0600000101010101" pitchFamily="34" charset="-127"/>
                <a:ea typeface="나눔스퀘어OTF_ac Bold" panose="020B0600000101010101" pitchFamily="34" charset="-127"/>
              </a:rPr>
              <a:t>)</a:t>
            </a:r>
          </a:p>
          <a:p>
            <a:pPr algn="ctr"/>
            <a:endParaRPr lang="ko-KR" altLang="en-US" sz="1300" dirty="0">
              <a:latin typeface="나눔스퀘어OTF_ac Bold" panose="020B0600000101010101" pitchFamily="34" charset="-127"/>
              <a:ea typeface="나눔스퀘어OTF_ac Bold" panose="020B0600000101010101" pitchFamily="34" charset="-127"/>
              <a:cs typeface="+mj-cs"/>
            </a:endParaRPr>
          </a:p>
        </p:txBody>
      </p:sp>
      <p:pic>
        <p:nvPicPr>
          <p:cNvPr id="75" name="그림 74">
            <a:extLst>
              <a:ext uri="{FF2B5EF4-FFF2-40B4-BE49-F238E27FC236}">
                <a16:creationId xmlns:a16="http://schemas.microsoft.com/office/drawing/2014/main" id="{9E38C309-03DF-464B-A58A-D6448702E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074" y="4122628"/>
            <a:ext cx="2928845" cy="1949953"/>
          </a:xfrm>
          <a:prstGeom prst="rect">
            <a:avLst/>
          </a:prstGeom>
        </p:spPr>
      </p:pic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A1FD6F59-CDF1-4B8C-81EE-82599A5C443E}"/>
              </a:ext>
            </a:extLst>
          </p:cNvPr>
          <p:cNvSpPr/>
          <p:nvPr/>
        </p:nvSpPr>
        <p:spPr>
          <a:xfrm>
            <a:off x="5244690" y="3818101"/>
            <a:ext cx="2536166" cy="357711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325FDF8-DBAA-46E1-9F9B-88836E314C37}"/>
              </a:ext>
            </a:extLst>
          </p:cNvPr>
          <p:cNvSpPr txBox="1"/>
          <p:nvPr/>
        </p:nvSpPr>
        <p:spPr>
          <a:xfrm>
            <a:off x="5205511" y="3823732"/>
            <a:ext cx="26145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Vital Few</a:t>
            </a:r>
            <a:endParaRPr lang="ko-KR" altLang="en-US" sz="1600" dirty="0">
              <a:solidFill>
                <a:schemeClr val="bg1"/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</p:txBody>
      </p:sp>
      <p:sp>
        <p:nvSpPr>
          <p:cNvPr id="78" name="직각 삼각형 77">
            <a:extLst>
              <a:ext uri="{FF2B5EF4-FFF2-40B4-BE49-F238E27FC236}">
                <a16:creationId xmlns:a16="http://schemas.microsoft.com/office/drawing/2014/main" id="{8C26D01E-CFC2-4CB6-A39B-BB2AEE586751}"/>
              </a:ext>
            </a:extLst>
          </p:cNvPr>
          <p:cNvSpPr/>
          <p:nvPr/>
        </p:nvSpPr>
        <p:spPr>
          <a:xfrm rot="5400000">
            <a:off x="8317496" y="5684695"/>
            <a:ext cx="308246" cy="292987"/>
          </a:xfrm>
          <a:prstGeom prst="rtTriangle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B5D9840-5549-45BE-8A65-981CB3E77EA7}"/>
              </a:ext>
            </a:extLst>
          </p:cNvPr>
          <p:cNvSpPr txBox="1"/>
          <p:nvPr/>
        </p:nvSpPr>
        <p:spPr>
          <a:xfrm>
            <a:off x="9561347" y="648866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Arial Black" panose="020B0A04020102020204" pitchFamily="34" charset="0"/>
              </a:rPr>
              <a:t>7</a:t>
            </a:r>
            <a:endParaRPr lang="ko-KR" altLang="en-US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24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1756</TotalTime>
  <Words>176</Words>
  <Application>Microsoft Macintosh PowerPoint</Application>
  <PresentationFormat>A4 용지(210x297mm)</PresentationFormat>
  <Paragraphs>25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1" baseType="lpstr">
      <vt:lpstr>나눔스퀘어OTF_ac Bold</vt:lpstr>
      <vt:lpstr>나눔스퀘어OTF_ac ExtraBold</vt:lpstr>
      <vt:lpstr>Calibri</vt:lpstr>
      <vt:lpstr>나눔스퀘어OTF_ac</vt:lpstr>
      <vt:lpstr>Arial Black</vt:lpstr>
      <vt:lpstr>Arial</vt:lpstr>
      <vt:lpstr>맑은 고딕</vt:lpstr>
      <vt:lpstr>Calibri Light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 Hyemin</dc:creator>
  <cp:lastModifiedBy>김승현</cp:lastModifiedBy>
  <cp:revision>95</cp:revision>
  <dcterms:created xsi:type="dcterms:W3CDTF">2020-02-19T13:37:33Z</dcterms:created>
  <dcterms:modified xsi:type="dcterms:W3CDTF">2020-04-29T11:53:27Z</dcterms:modified>
</cp:coreProperties>
</file>

<file path=docProps/thumbnail.jpeg>
</file>